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0" r:id="rId2"/>
    <p:sldId id="259" r:id="rId3"/>
    <p:sldId id="257" r:id="rId4"/>
    <p:sldId id="260" r:id="rId5"/>
    <p:sldId id="261" r:id="rId6"/>
    <p:sldId id="262" r:id="rId7"/>
    <p:sldId id="264" r:id="rId8"/>
    <p:sldId id="265" r:id="rId9"/>
    <p:sldId id="272" r:id="rId10"/>
    <p:sldId id="268" r:id="rId11"/>
    <p:sldId id="269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221457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dirty="0" smtClean="0"/>
              <a:t>Презентація </a:t>
            </a:r>
            <a:br>
              <a:rPr lang="uk-UA" sz="3200" dirty="0" smtClean="0"/>
            </a:br>
            <a:r>
              <a:rPr lang="uk-UA" sz="3200" dirty="0" smtClean="0"/>
              <a:t>на тему: </a:t>
            </a:r>
            <a:br>
              <a:rPr lang="uk-UA" sz="3200" dirty="0" smtClean="0"/>
            </a:br>
            <a:r>
              <a:rPr lang="uk-UA" sz="3200" dirty="0" smtClean="0"/>
              <a:t>Життя і творчість Тараса Шевченка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4286256"/>
            <a:ext cx="3357586" cy="24288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 smtClean="0"/>
              <a:t>Підготував </a:t>
            </a:r>
          </a:p>
          <a:p>
            <a:r>
              <a:rPr lang="uk-UA" sz="2400" dirty="0" smtClean="0"/>
              <a:t>Учень 7-А класу </a:t>
            </a:r>
          </a:p>
          <a:p>
            <a:r>
              <a:rPr lang="uk-UA" sz="2400" dirty="0" err="1" smtClean="0"/>
              <a:t>Шкадар</a:t>
            </a:r>
            <a:r>
              <a:rPr lang="uk-UA" sz="2400" dirty="0" smtClean="0"/>
              <a:t> Володимир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uk-UA" sz="2400" b="1" dirty="0" smtClean="0">
                <a:latin typeface="Garamond" pitchFamily="18" charset="0"/>
              </a:rPr>
              <a:t>У ці роки Шевченко багато працював як художник, майже цілком присвятивши себе мистецтву офорта (1860</a:t>
            </a:r>
            <a:r>
              <a:rPr lang="ru-RU" sz="2400" b="1" dirty="0" smtClean="0">
                <a:latin typeface="Garamond" pitchFamily="18" charset="0"/>
              </a:rPr>
              <a:t>р.</a:t>
            </a:r>
            <a:r>
              <a:rPr lang="uk-UA" sz="2400" b="1" dirty="0" smtClean="0">
                <a:latin typeface="Garamond" pitchFamily="18" charset="0"/>
              </a:rPr>
              <a:t> Рада Академії мистецтв надала йому звання академіка гравірування). </a:t>
            </a:r>
          </a:p>
          <a:p>
            <a:pPr>
              <a:lnSpc>
                <a:spcPct val="90000"/>
              </a:lnSpc>
            </a:pPr>
            <a:r>
              <a:rPr lang="uk-UA" sz="2400" b="1" dirty="0" smtClean="0">
                <a:latin typeface="Garamond" pitchFamily="18" charset="0"/>
              </a:rPr>
              <a:t>	У січні 1860р. під назвою </a:t>
            </a:r>
            <a:r>
              <a:rPr lang="uk-UA" sz="2400" b="1" dirty="0" err="1" smtClean="0">
                <a:latin typeface="Garamond" pitchFamily="18" charset="0"/>
              </a:rPr>
              <a:t>“Кобзар”</a:t>
            </a:r>
            <a:r>
              <a:rPr lang="uk-UA" sz="2400" b="1" dirty="0" smtClean="0">
                <a:latin typeface="Garamond" pitchFamily="18" charset="0"/>
              </a:rPr>
              <a:t> вийшла збірка, яка складалася з 17 написаних до заслання поезій (з них тільки цикл </a:t>
            </a:r>
            <a:r>
              <a:rPr lang="uk-UA" sz="2400" b="1" dirty="0" err="1" smtClean="0">
                <a:latin typeface="Garamond" pitchFamily="18" charset="0"/>
              </a:rPr>
              <a:t>“Давидові</a:t>
            </a:r>
            <a:r>
              <a:rPr lang="uk-UA" sz="2400" b="1" dirty="0" smtClean="0">
                <a:latin typeface="Garamond" pitchFamily="18" charset="0"/>
              </a:rPr>
              <a:t> </a:t>
            </a:r>
            <a:r>
              <a:rPr lang="uk-UA" sz="2400" b="1" dirty="0" err="1" smtClean="0">
                <a:latin typeface="Garamond" pitchFamily="18" charset="0"/>
              </a:rPr>
              <a:t>псалми”</a:t>
            </a:r>
            <a:r>
              <a:rPr lang="uk-UA" sz="2400" b="1" dirty="0" smtClean="0">
                <a:latin typeface="Garamond" pitchFamily="18" charset="0"/>
              </a:rPr>
              <a:t> повністю опубліковано вперше).</a:t>
            </a:r>
            <a:r>
              <a:rPr lang="uk-UA" sz="2400" b="1" dirty="0" smtClean="0"/>
              <a:t> </a:t>
            </a:r>
            <a:endParaRPr lang="ru-RU" sz="2400" b="1" dirty="0" smtClean="0"/>
          </a:p>
          <a:p>
            <a:endParaRPr lang="ru-RU" dirty="0"/>
          </a:p>
        </p:txBody>
      </p:sp>
      <p:pic>
        <p:nvPicPr>
          <p:cNvPr id="5" name="Picture 5" descr="1111-0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0"/>
            <a:ext cx="55721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evchenkotaras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140200" y="546894"/>
            <a:ext cx="3981450" cy="530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000" b="1" dirty="0" smtClean="0">
                <a:latin typeface="Garamond" pitchFamily="18" charset="0"/>
              </a:rPr>
              <a:t>Заслання підірвало здоров'я Шевченка. На початку 1861</a:t>
            </a:r>
            <a:r>
              <a:rPr lang="ru-RU" sz="2000" b="1" dirty="0" smtClean="0">
                <a:latin typeface="Garamond" pitchFamily="18" charset="0"/>
              </a:rPr>
              <a:t>р.</a:t>
            </a:r>
            <a:r>
              <a:rPr lang="uk-UA" sz="2000" b="1" dirty="0" smtClean="0">
                <a:latin typeface="Garamond" pitchFamily="18" charset="0"/>
              </a:rPr>
              <a:t> він тяжко захворів і 10 березня помер. Незадовго до смерті написав останній вірш — </a:t>
            </a:r>
            <a:r>
              <a:rPr lang="uk-UA" sz="2000" b="1" dirty="0" err="1" smtClean="0">
                <a:latin typeface="Garamond" pitchFamily="18" charset="0"/>
              </a:rPr>
              <a:t>“Чи</a:t>
            </a:r>
            <a:r>
              <a:rPr lang="uk-UA" sz="2000" b="1" dirty="0" smtClean="0">
                <a:latin typeface="Garamond" pitchFamily="18" charset="0"/>
              </a:rPr>
              <a:t> не покинуть нам, </a:t>
            </a:r>
            <a:r>
              <a:rPr lang="uk-UA" sz="2000" b="1" dirty="0" err="1" smtClean="0">
                <a:latin typeface="Garamond" pitchFamily="18" charset="0"/>
              </a:rPr>
              <a:t>небого”</a:t>
            </a:r>
            <a:r>
              <a:rPr lang="uk-UA" sz="2000" b="1" dirty="0" smtClean="0">
                <a:latin typeface="Garamond" pitchFamily="18" charset="0"/>
              </a:rPr>
              <a:t>. </a:t>
            </a:r>
          </a:p>
          <a:p>
            <a:pPr>
              <a:lnSpc>
                <a:spcPct val="80000"/>
              </a:lnSpc>
            </a:pPr>
            <a:r>
              <a:rPr lang="uk-UA" sz="2000" b="1" dirty="0" smtClean="0">
                <a:latin typeface="Garamond" pitchFamily="18" charset="0"/>
              </a:rPr>
              <a:t>	Похований був на Смоленському кладовищі. Через два місяці, виконуючи заповіт поета, друзі перевезли його прах на Україну і поховали на Чернечій (тепер Тарасова) горі біля Канева.</a:t>
            </a:r>
            <a:endParaRPr lang="ru-RU" sz="2000" b="1" dirty="0" smtClean="0">
              <a:latin typeface="Garamond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193-12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462"/>
            <a:ext cx="9144000" cy="7169167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g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п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:\-3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52"/>
            <a:ext cx="8072462" cy="292895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b="1" dirty="0" smtClean="0">
                <a:latin typeface="Garamond" pitchFamily="18" charset="0"/>
              </a:rPr>
              <a:t>21 травня 1838</a:t>
            </a:r>
            <a:r>
              <a:rPr lang="ru-RU" sz="2000" b="1" dirty="0" smtClean="0">
                <a:latin typeface="Garamond" pitchFamily="18" charset="0"/>
              </a:rPr>
              <a:t>р.</a:t>
            </a:r>
            <a:r>
              <a:rPr lang="uk-UA" sz="2000" b="1" dirty="0" smtClean="0">
                <a:latin typeface="Garamond" pitchFamily="18" charset="0"/>
              </a:rPr>
              <a:t> Шевченка зараховують стороннім учнем Академії мистецтв. Він навчається під керівництвом К. </a:t>
            </a:r>
            <a:r>
              <a:rPr lang="uk-UA" sz="1800" b="1" dirty="0" smtClean="0">
                <a:latin typeface="Garamond" pitchFamily="18" charset="0"/>
              </a:rPr>
              <a:t>Брюллова</a:t>
            </a:r>
            <a:r>
              <a:rPr lang="uk-UA" sz="2000" b="1" dirty="0" smtClean="0">
                <a:latin typeface="Garamond" pitchFamily="18" charset="0"/>
              </a:rPr>
              <a:t>, стає одним з його улюблених учнів, одержує срібні медалі (за картини </a:t>
            </a:r>
            <a:r>
              <a:rPr lang="uk-UA" sz="2000" b="1" dirty="0" err="1" smtClean="0">
                <a:latin typeface="Garamond" pitchFamily="18" charset="0"/>
              </a:rPr>
              <a:t>“</a:t>
            </a:r>
            <a:r>
              <a:rPr lang="uk-UA" sz="1800" b="1" dirty="0" err="1" smtClean="0">
                <a:latin typeface="Garamond" pitchFamily="18" charset="0"/>
              </a:rPr>
              <a:t>Хлопчик-жебрак</a:t>
            </a:r>
            <a:r>
              <a:rPr lang="uk-UA" sz="2000" b="1" dirty="0" smtClean="0">
                <a:latin typeface="Garamond" pitchFamily="18" charset="0"/>
              </a:rPr>
              <a:t>, що дає хліб </a:t>
            </a:r>
            <a:r>
              <a:rPr lang="uk-UA" sz="2000" b="1" dirty="0" err="1" smtClean="0">
                <a:latin typeface="Garamond" pitchFamily="18" charset="0"/>
              </a:rPr>
              <a:t>собаці”</a:t>
            </a:r>
            <a:r>
              <a:rPr lang="uk-UA" sz="2000" b="1" dirty="0" smtClean="0">
                <a:latin typeface="Garamond" pitchFamily="18" charset="0"/>
              </a:rPr>
              <a:t> (1840), </a:t>
            </a:r>
            <a:r>
              <a:rPr lang="uk-UA" sz="2000" b="1" dirty="0" err="1" smtClean="0">
                <a:latin typeface="Garamond" pitchFamily="18" charset="0"/>
              </a:rPr>
              <a:t>“Циганка-ворожка”</a:t>
            </a:r>
            <a:r>
              <a:rPr lang="uk-UA" sz="2000" b="1" dirty="0" smtClean="0">
                <a:latin typeface="Garamond" pitchFamily="18" charset="0"/>
              </a:rPr>
              <a:t> (1841), </a:t>
            </a:r>
            <a:r>
              <a:rPr lang="uk-UA" sz="2000" b="1" dirty="0" err="1" smtClean="0">
                <a:latin typeface="Garamond" pitchFamily="18" charset="0"/>
              </a:rPr>
              <a:t>“Катерина”</a:t>
            </a:r>
            <a:r>
              <a:rPr lang="uk-UA" sz="2000" b="1" dirty="0" smtClean="0">
                <a:latin typeface="Garamond" pitchFamily="18" charset="0"/>
              </a:rPr>
              <a:t> (</a:t>
            </a:r>
            <a:r>
              <a:rPr lang="uk-UA" sz="2000" b="1" dirty="0" smtClean="0">
                <a:latin typeface="Garamond" pitchFamily="18" charset="0"/>
              </a:rPr>
              <a:t>1842). </a:t>
            </a:r>
            <a:r>
              <a:rPr lang="uk-UA" sz="2000" b="1" dirty="0" smtClean="0">
                <a:latin typeface="Garamond" pitchFamily="18" charset="0"/>
              </a:rPr>
              <a:t>Остання написана за мотивами однойменної </a:t>
            </a:r>
            <a:r>
              <a:rPr lang="uk-UA" sz="2000" b="1" dirty="0" smtClean="0">
                <a:latin typeface="Garamond" pitchFamily="18" charset="0"/>
              </a:rPr>
              <a:t>поеми Шевченка.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uk-UA" sz="2400" b="1" dirty="0" smtClean="0">
                <a:latin typeface="Garamond" pitchFamily="18" charset="0"/>
              </a:rPr>
              <a:t>Вірші Шевченко почав писати ще кріпаком, за його свідченням, у 1837</a:t>
            </a:r>
            <a:r>
              <a:rPr lang="ru-RU" sz="2400" b="1" dirty="0" smtClean="0">
                <a:latin typeface="Garamond" pitchFamily="18" charset="0"/>
              </a:rPr>
              <a:t>р.</a:t>
            </a:r>
            <a:r>
              <a:rPr lang="uk-UA" sz="2400" b="1" dirty="0" smtClean="0">
                <a:latin typeface="Garamond" pitchFamily="18" charset="0"/>
              </a:rPr>
              <a:t> З тих перших поетичних спроб відомі тільки вірші </a:t>
            </a:r>
            <a:r>
              <a:rPr lang="uk-UA" sz="2400" b="1" dirty="0" err="1" smtClean="0">
                <a:latin typeface="Garamond" pitchFamily="18" charset="0"/>
              </a:rPr>
              <a:t>“Причинна”</a:t>
            </a:r>
            <a:r>
              <a:rPr lang="uk-UA" sz="2400" b="1" dirty="0" smtClean="0">
                <a:latin typeface="Garamond" pitchFamily="18" charset="0"/>
              </a:rPr>
              <a:t> і </a:t>
            </a:r>
            <a:r>
              <a:rPr lang="uk-UA" sz="2400" b="1" dirty="0" err="1" smtClean="0">
                <a:latin typeface="Garamond" pitchFamily="18" charset="0"/>
              </a:rPr>
              <a:t>“Нудно</a:t>
            </a:r>
            <a:r>
              <a:rPr lang="uk-UA" sz="2400" b="1" dirty="0" smtClean="0">
                <a:latin typeface="Garamond" pitchFamily="18" charset="0"/>
              </a:rPr>
              <a:t> мені, тяжко — що маю </a:t>
            </a:r>
            <a:r>
              <a:rPr lang="uk-UA" sz="2400" b="1" dirty="0" err="1" smtClean="0">
                <a:latin typeface="Garamond" pitchFamily="18" charset="0"/>
              </a:rPr>
              <a:t>робити”</a:t>
            </a:r>
            <a:r>
              <a:rPr lang="uk-UA" sz="2400" b="1" dirty="0" smtClean="0">
                <a:latin typeface="Garamond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uk-UA" sz="2400" b="1" dirty="0" smtClean="0">
                <a:latin typeface="Garamond" pitchFamily="18" charset="0"/>
              </a:rPr>
              <a:t>	Кілька своїх поезій Шевченко у 1838р. віддав Гребінці для публікації в українському альманасі </a:t>
            </a:r>
            <a:r>
              <a:rPr lang="uk-UA" sz="2400" b="1" dirty="0" err="1" smtClean="0">
                <a:latin typeface="Garamond" pitchFamily="18" charset="0"/>
              </a:rPr>
              <a:t>“Ластівка”</a:t>
            </a:r>
            <a:r>
              <a:rPr lang="uk-UA" sz="2400" b="1" dirty="0" smtClean="0">
                <a:latin typeface="Garamond" pitchFamily="18" charset="0"/>
              </a:rPr>
              <a:t>. Але ще до виходу </a:t>
            </a:r>
            <a:r>
              <a:rPr lang="uk-UA" sz="2400" b="1" dirty="0" err="1" smtClean="0">
                <a:latin typeface="Garamond" pitchFamily="18" charset="0"/>
              </a:rPr>
              <a:t>“Ластівки”</a:t>
            </a:r>
            <a:r>
              <a:rPr lang="uk-UA" sz="2400" b="1" dirty="0" smtClean="0">
                <a:latin typeface="Garamond" pitchFamily="18" charset="0"/>
              </a:rPr>
              <a:t> (1841) 18 квітня 1840</a:t>
            </a:r>
            <a:r>
              <a:rPr lang="ru-RU" sz="2400" b="1" dirty="0" smtClean="0">
                <a:latin typeface="Garamond" pitchFamily="18" charset="0"/>
              </a:rPr>
              <a:t>р.</a:t>
            </a:r>
            <a:r>
              <a:rPr lang="uk-UA" sz="2400" b="1" dirty="0" smtClean="0">
                <a:latin typeface="Garamond" pitchFamily="18" charset="0"/>
              </a:rPr>
              <a:t> з'являється перша збірка Шевченка — </a:t>
            </a:r>
            <a:r>
              <a:rPr lang="uk-UA" sz="2400" b="1" dirty="0" err="1" smtClean="0">
                <a:latin typeface="Garamond" pitchFamily="18" charset="0"/>
              </a:rPr>
              <a:t>“Кобзар”</a:t>
            </a:r>
            <a:r>
              <a:rPr lang="uk-UA" sz="2400" b="1" dirty="0" smtClean="0">
                <a:latin typeface="Garamond" pitchFamily="18" charset="0"/>
              </a:rPr>
              <a:t>.</a:t>
            </a:r>
            <a:endParaRPr lang="ru-RU" sz="2400" b="1" dirty="0" smtClean="0">
              <a:latin typeface="Garamond" pitchFamily="18" charset="0"/>
            </a:endParaRP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5" descr="300px-First_Kobz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3643305" cy="6143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71480"/>
            <a:ext cx="3251231" cy="458471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	</a:t>
            </a:r>
            <a:r>
              <a:rPr lang="uk-UA" dirty="0" smtClean="0">
                <a:latin typeface="Garamond" pitchFamily="18" charset="0"/>
              </a:rPr>
              <a:t>1844</a:t>
            </a:r>
            <a:r>
              <a:rPr lang="ru-RU" dirty="0" smtClean="0">
                <a:latin typeface="Garamond" pitchFamily="18" charset="0"/>
              </a:rPr>
              <a:t>р.</a:t>
            </a:r>
            <a:r>
              <a:rPr lang="uk-UA" dirty="0" smtClean="0">
                <a:latin typeface="Garamond" pitchFamily="18" charset="0"/>
              </a:rPr>
              <a:t> вийшло друге видання </a:t>
            </a:r>
            <a:r>
              <a:rPr lang="uk-UA" dirty="0" err="1" smtClean="0">
                <a:latin typeface="Garamond" pitchFamily="18" charset="0"/>
              </a:rPr>
              <a:t>“Кобзаря”</a:t>
            </a:r>
            <a:r>
              <a:rPr lang="uk-UA" dirty="0" smtClean="0">
                <a:latin typeface="Garamond" pitchFamily="18" charset="0"/>
              </a:rPr>
              <a:t>. Усі ці твори належать до раннього періоду творчості Шевченка, коли він усвідомлював себе як </a:t>
            </a:r>
            <a:r>
              <a:rPr lang="uk-UA" dirty="0" err="1" smtClean="0">
                <a:latin typeface="Garamond" pitchFamily="18" charset="0"/>
              </a:rPr>
              <a:t>“мужицький</a:t>
            </a:r>
            <a:r>
              <a:rPr lang="uk-UA" dirty="0" smtClean="0">
                <a:latin typeface="Garamond" pitchFamily="18" charset="0"/>
              </a:rPr>
              <a:t> </a:t>
            </a:r>
            <a:r>
              <a:rPr lang="uk-UA" dirty="0" err="1" smtClean="0">
                <a:latin typeface="Garamond" pitchFamily="18" charset="0"/>
              </a:rPr>
              <a:t>поет”</a:t>
            </a:r>
            <a:r>
              <a:rPr lang="uk-UA" dirty="0" smtClean="0">
                <a:latin typeface="Garamond" pitchFamily="18" charset="0"/>
              </a:rPr>
              <a:t> і поет-патріот.</a:t>
            </a:r>
            <a:r>
              <a:rPr lang="ru-RU" dirty="0" smtClean="0">
                <a:latin typeface="Garamond" pitchFamily="18" charset="0"/>
              </a:rPr>
              <a:t/>
            </a:r>
            <a:br>
              <a:rPr lang="ru-RU" dirty="0" smtClean="0">
                <a:latin typeface="Garamond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46696"/>
          <p:cNvPicPr>
            <a:picLocks noChangeAspect="1" noChangeArrowheads="1"/>
          </p:cNvPicPr>
          <p:nvPr/>
        </p:nvPicPr>
        <p:blipFill>
          <a:blip r:embed="rId2"/>
          <a:srcRect l="1183" t="-972"/>
          <a:stretch>
            <a:fillRect/>
          </a:stretch>
        </p:blipFill>
        <p:spPr bwMode="auto">
          <a:xfrm>
            <a:off x="3643306" y="214290"/>
            <a:ext cx="508476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571767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b="1" dirty="0" smtClean="0">
                <a:latin typeface="Garamond" pitchFamily="18" charset="0"/>
              </a:rPr>
              <a:t>На Україні Шевченко написав два поетичних твори — російською мовою поему </a:t>
            </a:r>
            <a:r>
              <a:rPr lang="uk-UA" sz="2800" b="1" dirty="0" err="1" smtClean="0">
                <a:latin typeface="Garamond" pitchFamily="18" charset="0"/>
              </a:rPr>
              <a:t>“Тризна”</a:t>
            </a:r>
            <a:r>
              <a:rPr lang="uk-UA" sz="2800" b="1" dirty="0" smtClean="0">
                <a:latin typeface="Garamond" pitchFamily="18" charset="0"/>
              </a:rPr>
              <a:t> (1844</a:t>
            </a:r>
            <a:r>
              <a:rPr lang="ru-RU" sz="2800" b="1" dirty="0" smtClean="0">
                <a:latin typeface="Garamond" pitchFamily="18" charset="0"/>
              </a:rPr>
              <a:t>р.</a:t>
            </a:r>
            <a:r>
              <a:rPr lang="uk-UA" sz="2800" b="1" dirty="0" smtClean="0">
                <a:latin typeface="Garamond" pitchFamily="18" charset="0"/>
              </a:rPr>
              <a:t> опублікована в журналі </a:t>
            </a:r>
            <a:r>
              <a:rPr lang="uk-UA" sz="2800" b="1" dirty="0" err="1" smtClean="0">
                <a:latin typeface="Garamond" pitchFamily="18" charset="0"/>
              </a:rPr>
              <a:t>“Маяк”</a:t>
            </a:r>
            <a:r>
              <a:rPr lang="uk-UA" sz="2800" b="1" dirty="0" smtClean="0">
                <a:latin typeface="Garamond" pitchFamily="18" charset="0"/>
              </a:rPr>
              <a:t> під назвою</a:t>
            </a:r>
            <a:r>
              <a:rPr lang="ru-RU" sz="2800" b="1" dirty="0" smtClean="0">
                <a:latin typeface="Garamond" pitchFamily="18" charset="0"/>
              </a:rPr>
              <a:t> “Бесталанный”</a:t>
            </a:r>
            <a:r>
              <a:rPr lang="uk-UA" sz="2800" b="1" dirty="0" smtClean="0">
                <a:latin typeface="Garamond" pitchFamily="18" charset="0"/>
              </a:rPr>
              <a:t>) і вірш </a:t>
            </a:r>
            <a:r>
              <a:rPr lang="uk-UA" sz="2800" b="1" dirty="0" err="1" smtClean="0">
                <a:latin typeface="Garamond" pitchFamily="18" charset="0"/>
              </a:rPr>
              <a:t>“Розрита</a:t>
            </a:r>
            <a:r>
              <a:rPr lang="uk-UA" sz="2800" b="1" dirty="0" smtClean="0">
                <a:latin typeface="Garamond" pitchFamily="18" charset="0"/>
              </a:rPr>
              <a:t> </a:t>
            </a:r>
            <a:r>
              <a:rPr lang="uk-UA" sz="2800" b="1" dirty="0" err="1" smtClean="0">
                <a:latin typeface="Garamond" pitchFamily="18" charset="0"/>
              </a:rPr>
              <a:t>могила”</a:t>
            </a:r>
            <a:r>
              <a:rPr lang="uk-UA" sz="2800" b="1" dirty="0" smtClean="0">
                <a:latin typeface="Garamond" pitchFamily="18" charset="0"/>
              </a:rPr>
              <a:t>. </a:t>
            </a:r>
            <a:r>
              <a:rPr lang="ru-RU" sz="2800" b="1" dirty="0" smtClean="0">
                <a:latin typeface="Garamond" pitchFamily="18" charset="0"/>
              </a:rPr>
              <a:t/>
            </a:r>
            <a:br>
              <a:rPr lang="ru-RU" sz="2800" b="1" dirty="0" smtClean="0">
                <a:latin typeface="Garamond" pitchFamily="18" charset="0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4" descr="14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8"/>
            <a:ext cx="8929718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786477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uk-UA" sz="2700" b="1" dirty="0" smtClean="0">
                <a:latin typeface="Garamond" pitchFamily="18" charset="0"/>
              </a:rPr>
              <a:t>У кінці березня 1858</a:t>
            </a:r>
            <a:r>
              <a:rPr lang="ru-RU" sz="2700" b="1" dirty="0" smtClean="0">
                <a:latin typeface="Garamond" pitchFamily="18" charset="0"/>
              </a:rPr>
              <a:t>р.</a:t>
            </a:r>
            <a:r>
              <a:rPr lang="uk-UA" sz="2700" b="1" dirty="0" smtClean="0">
                <a:latin typeface="Garamond" pitchFamily="18" charset="0"/>
              </a:rPr>
              <a:t> Шевченко приїхав до Петербурга. Літературно-мистецька громадськість столиці гаряче зустріла поета. В останні роки життя він бере діяльну участь у громадському житті, виступає </a:t>
            </a:r>
            <a:r>
              <a:rPr lang="uk-UA" sz="2700" b="1" dirty="0" smtClean="0">
                <a:latin typeface="Garamond" pitchFamily="18" charset="0"/>
              </a:rPr>
              <a:t>на</a:t>
            </a:r>
            <a:r>
              <a:rPr lang="uk-UA" b="1" dirty="0" smtClean="0">
                <a:latin typeface="Garamond" pitchFamily="18" charset="0"/>
              </a:rPr>
              <a:t> </a:t>
            </a:r>
            <a:r>
              <a:rPr lang="uk-UA" sz="2700" b="1" dirty="0" smtClean="0">
                <a:latin typeface="Garamond" pitchFamily="18" charset="0"/>
              </a:rPr>
              <a:t>літературних вечорах, стає одним із фундаторів Літературного фонду, допомагає недільним школам на Україні (складає й видає для них </a:t>
            </a:r>
            <a:r>
              <a:rPr lang="uk-UA" sz="2700" b="1" dirty="0" err="1" smtClean="0">
                <a:latin typeface="Garamond" pitchFamily="18" charset="0"/>
              </a:rPr>
              <a:t>“Букварь</a:t>
            </a:r>
            <a:r>
              <a:rPr lang="uk-UA" sz="2700" b="1" dirty="0" smtClean="0">
                <a:latin typeface="Garamond" pitchFamily="18" charset="0"/>
              </a:rPr>
              <a:t> </a:t>
            </a:r>
            <a:r>
              <a:rPr lang="uk-UA" sz="2700" b="1" dirty="0" err="1" smtClean="0">
                <a:latin typeface="Garamond" pitchFamily="18" charset="0"/>
              </a:rPr>
              <a:t>южнорусский”</a:t>
            </a:r>
            <a:r>
              <a:rPr lang="uk-UA" sz="2700" b="1" dirty="0" smtClean="0">
                <a:latin typeface="Garamond" pitchFamily="18" charset="0"/>
              </a:rPr>
              <a:t>).</a:t>
            </a:r>
            <a:br>
              <a:rPr lang="uk-UA" sz="2700" b="1" dirty="0" smtClean="0">
                <a:latin typeface="Garamond" pitchFamily="18" charset="0"/>
              </a:rPr>
            </a:br>
            <a:r>
              <a:rPr lang="uk-UA" sz="2700" b="1" dirty="0" smtClean="0">
                <a:latin typeface="Garamond" pitchFamily="18" charset="0"/>
              </a:rPr>
              <a:t/>
            </a:r>
            <a:br>
              <a:rPr lang="uk-UA" sz="2700" b="1" dirty="0" smtClean="0">
                <a:latin typeface="Garamond" pitchFamily="18" charset="0"/>
              </a:rPr>
            </a:br>
            <a:r>
              <a:rPr lang="uk-UA" sz="2700" b="1" dirty="0" smtClean="0">
                <a:latin typeface="Garamond" pitchFamily="18" charset="0"/>
              </a:rPr>
              <a:t>	Влітку 1859</a:t>
            </a:r>
            <a:r>
              <a:rPr lang="ru-RU" sz="2700" b="1" dirty="0" smtClean="0">
                <a:latin typeface="Garamond" pitchFamily="18" charset="0"/>
              </a:rPr>
              <a:t>р.</a:t>
            </a:r>
            <a:r>
              <a:rPr lang="uk-UA" sz="2700" b="1" dirty="0" smtClean="0">
                <a:latin typeface="Garamond" pitchFamily="18" charset="0"/>
              </a:rPr>
              <a:t> Шевченко відвідав Україну. Зустрівся в Кирилівці з братами й сестрою. Мав намір оселитися на Україні. Шукав ділянку, щоб збудувати хату. Та 13 липня біля с. </a:t>
            </a:r>
            <a:r>
              <a:rPr lang="uk-UA" sz="2700" b="1" dirty="0" err="1" smtClean="0">
                <a:latin typeface="Garamond" pitchFamily="18" charset="0"/>
              </a:rPr>
              <a:t>Прохорівка</a:t>
            </a:r>
            <a:r>
              <a:rPr lang="uk-UA" sz="2700" b="1" dirty="0" smtClean="0">
                <a:latin typeface="Garamond" pitchFamily="18" charset="0"/>
              </a:rPr>
              <a:t> його заарештували. Звільнили через місяць і запропонували виїхати до Петербурга. </a:t>
            </a:r>
            <a:r>
              <a:rPr lang="ru-RU" sz="2700" b="1" dirty="0" smtClean="0">
                <a:latin typeface="Garamond" pitchFamily="18" charset="0"/>
              </a:rPr>
              <a:t/>
            </a:r>
            <a:br>
              <a:rPr lang="ru-RU" sz="2700" b="1" dirty="0" smtClean="0">
                <a:latin typeface="Garamond" pitchFamily="18" charset="0"/>
              </a:rPr>
            </a:br>
            <a:endParaRPr lang="ru-RU" sz="2700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262</Words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Презентація  на тему:  Життя і творчість Тараса Шевченка</vt:lpstr>
      <vt:lpstr>Слайд 2</vt:lpstr>
      <vt:lpstr>Слайд 3</vt:lpstr>
      <vt:lpstr>Слайд 4</vt:lpstr>
      <vt:lpstr>21 травня 1838р. Шевченка зараховують стороннім учнем Академії мистецтв. Він навчається під керівництвом К. Брюллова, стає одним з його улюблених учнів, одержує срібні медалі (за картини “Хлопчик-жебрак, що дає хліб собаці” (1840), “Циганка-ворожка” (1841), “Катерина” (1842). Остання написана за мотивами однойменної поеми Шевченка.</vt:lpstr>
      <vt:lpstr>Слайд 6</vt:lpstr>
      <vt:lpstr> 1844р. вийшло друге видання “Кобзаря”. Усі ці твори належать до раннього періоду творчості Шевченка, коли він усвідомлював себе як “мужицький поет” і поет-патріот. </vt:lpstr>
      <vt:lpstr>На Україні Шевченко написав два поетичних твори — російською мовою поему “Тризна” (1844р. опублікована в журналі “Маяк” під назвою “Бесталанный”) і вірш “Розрита могила”.  </vt:lpstr>
      <vt:lpstr>У кінці березня 1858р. Шевченко приїхав до Петербурга. Літературно-мистецька громадськість столиці гаряче зустріла поета. В останні роки життя він бере діяльну участь у громадському житті, виступає на літературних вечорах, стає одним із фундаторів Літературного фонду, допомагає недільним школам на Україні (складає й видає для них “Букварь южнорусский”).   Влітку 1859р. Шевченко відвідав Україну. Зустрівся в Кирилівці з братами й сестрою. Мав намір оселитися на Україні. Шукав ділянку, щоб збудувати хату. Та 13 липня біля с. Прохорівка його заарештували. Звільнили через місяць і запропонували виїхати до Петербурга.  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5</cp:revision>
  <dcterms:created xsi:type="dcterms:W3CDTF">2015-10-14T15:18:37Z</dcterms:created>
  <dcterms:modified xsi:type="dcterms:W3CDTF">2015-10-14T17:00:47Z</dcterms:modified>
</cp:coreProperties>
</file>